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371" r:id="rId5"/>
    <p:sldId id="377" r:id="rId6"/>
    <p:sldId id="406" r:id="rId7"/>
    <p:sldId id="378" r:id="rId8"/>
    <p:sldId id="376" r:id="rId9"/>
    <p:sldId id="379" r:id="rId10"/>
    <p:sldId id="381" r:id="rId11"/>
    <p:sldId id="380" r:id="rId12"/>
    <p:sldId id="405" r:id="rId13"/>
    <p:sldId id="382" r:id="rId14"/>
    <p:sldId id="383" r:id="rId15"/>
    <p:sldId id="385" r:id="rId16"/>
    <p:sldId id="384" r:id="rId17"/>
    <p:sldId id="386" r:id="rId18"/>
    <p:sldId id="387" r:id="rId19"/>
    <p:sldId id="397" r:id="rId20"/>
    <p:sldId id="400" r:id="rId21"/>
    <p:sldId id="395" r:id="rId22"/>
    <p:sldId id="398" r:id="rId23"/>
    <p:sldId id="401" r:id="rId24"/>
    <p:sldId id="399" r:id="rId25"/>
    <p:sldId id="402" r:id="rId26"/>
    <p:sldId id="403" r:id="rId27"/>
    <p:sldId id="390" r:id="rId28"/>
    <p:sldId id="897" r:id="rId29"/>
    <p:sldId id="898" r:id="rId30"/>
    <p:sldId id="388" r:id="rId31"/>
    <p:sldId id="396" r:id="rId32"/>
    <p:sldId id="410" r:id="rId33"/>
    <p:sldId id="899" r:id="rId34"/>
    <p:sldId id="411" r:id="rId35"/>
    <p:sldId id="412" r:id="rId36"/>
    <p:sldId id="394" r:id="rId37"/>
    <p:sldId id="900" r:id="rId38"/>
    <p:sldId id="407" r:id="rId39"/>
    <p:sldId id="393" r:id="rId40"/>
    <p:sldId id="408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008000"/>
    <a:srgbClr val="B2B2B2"/>
    <a:srgbClr val="EAEAEA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0731" autoAdjust="0"/>
  </p:normalViewPr>
  <p:slideViewPr>
    <p:cSldViewPr>
      <p:cViewPr varScale="1">
        <p:scale>
          <a:sx n="118" d="100"/>
          <a:sy n="118" d="100"/>
        </p:scale>
        <p:origin x="100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8F5042-9C52-0449-B2EC-628456EB9E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(straight line).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97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Cross-track error (</a:t>
            </a:r>
            <a:r>
              <a:rPr lang="en-US" dirty="0" err="1"/>
              <a:t>cte</a:t>
            </a:r>
            <a:r>
              <a:rPr lang="en-US" dirty="0"/>
              <a:t>): lateral distance (of rear wheel) to desired trajectory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96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 (angle between vehicle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horizontal axis)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 (angle between vehicle speed </a:t>
                </a:r>
                <a:r>
                  <a:rPr lang="en-US" b="0" i="0">
                    <a:latin typeface="Cambria Math" panose="02040503050406030204" pitchFamily="18" charset="0"/>
                  </a:rPr>
                  <a:t>𝑣</a:t>
                </a:r>
                <a:r>
                  <a:rPr lang="en-US" dirty="0"/>
                  <a:t> and horizontal axis)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36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scompensation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24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Anticipates next step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40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https://www.icloud.com/keynote/035Qivaw_FXYD70xCbD5R9lDA#control%5FAV</a:t>
            </a:r>
            <a:endParaRPr lang="en-SE" sz="1200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608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rule of thumb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663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09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time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, denoted as </a:t>
                </a:r>
                <a:r>
                  <a:rPr lang="en-US" b="0" i="0">
                    <a:latin typeface="Cambria Math" panose="02040503050406030204" pitchFamily="18" charset="0"/>
                  </a:rPr>
                  <a:t>𝑇</a:t>
                </a:r>
                <a:r>
                  <a:rPr lang="en-US" dirty="0"/>
                  <a:t> with time window </a:t>
                </a:r>
                <a:r>
                  <a:rPr lang="en-US" b="0" i="0">
                    <a:latin typeface="Cambria Math" panose="02040503050406030204" pitchFamily="18" charset="0"/>
                  </a:rPr>
                  <a:t>[𝑡,𝑡+𝑇−1]</a:t>
                </a:r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5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543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udacity.com/courses/cs37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9.png"/><Relationship Id="rId7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9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L6 Control</a:t>
            </a:r>
            <a:endParaRPr lang="en-US" sz="4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US" altLang="zh-CN" dirty="0"/>
              <a:t>Zonghua Gu,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C63E4C-4642-794D-A2FD-70F6B81535F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3486150" y="562451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losed-loop feedback control system principle | Download Scientific Diagram">
            <a:extLst>
              <a:ext uri="{FF2B5EF4-FFF2-40B4-BE49-F238E27FC236}">
                <a16:creationId xmlns:a16="http://schemas.microsoft.com/office/drawing/2014/main" id="{46C59437-2776-425D-979D-9A61AD95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56" y="4482334"/>
            <a:ext cx="5177888" cy="22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289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6FA-3503-473A-AD28-D5F567FB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Vehicle Lateral Control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to center of lane;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heading angle.</a:t>
                </a:r>
              </a:p>
              <a:p>
                <a:r>
                  <a:rPr lang="en-US" dirty="0"/>
                  <a:t>Reference trajectory: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vehicle travels straight ahead at center of lane.</a:t>
                </a:r>
              </a:p>
              <a:p>
                <a:r>
                  <a:rPr lang="en-US" dirty="0"/>
                  <a:t>Vehicle has constant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so the only control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angular velocity.</a:t>
                </a:r>
              </a:p>
              <a:p>
                <a:r>
                  <a:rPr lang="en-US" dirty="0"/>
                  <a:t>Assume perfect sensor state estimation: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E042C7-DC6F-4179-9DAB-B4D5E7C0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1881335"/>
              </a:xfrm>
              <a:blipFill>
                <a:blip r:embed="rId3"/>
                <a:stretch>
                  <a:fillRect l="-444" t="-4870" b="-55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28E14-9A35-41A5-B8EE-7A95D4F1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45C9-AE14-475D-9E06-D5873029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934071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72CD2-6A65-4528-9C4E-26CC3979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6" y="4225264"/>
            <a:ext cx="7436708" cy="25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B8B-3D2C-4649-AC63-9DE2E0B9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3000" dirty="0"/>
                  <a:t>Linear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small. This is a linearized kinematic model.</a:t>
                </a:r>
              </a:p>
              <a:p>
                <a:r>
                  <a:rPr lang="en-US" sz="3000" dirty="0"/>
                  <a:t>P Controller: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sz="3000" dirty="0"/>
                  <a:t>Closed-loop dynamics is obtained by plugging </a:t>
                </a:r>
                <a14:m>
                  <m:oMath xmlns:m="http://schemas.openxmlformats.org/officeDocument/2006/math">
                    <m:r>
                      <a:rPr lang="en-US" sz="300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000" dirty="0"/>
                  <a:t> into system dynamics: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(Please note symbol </a:t>
                </a:r>
                <a:r>
                  <a:rPr lang="en-US" dirty="0">
                    <a:solidFill>
                      <a:srgbClr val="FF0000"/>
                    </a:solidFill>
                  </a:rPr>
                  <a:t>–</a:t>
                </a:r>
                <a:r>
                  <a:rPr lang="en-US" dirty="0"/>
                  <a:t> above is NOT a minus sign!)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EAB70-C49F-4467-80A6-AD473FD9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1037" t="-22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EF53-4491-42A4-90BE-4178081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5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5AD4-763A-48B6-B339-5EE2824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and Controller Modeling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Ref trajectory: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signal: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Error dynamics: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to drive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203BE-B256-4B49-B86D-D3B198166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E821-0926-4ACC-AB19-6A4503BE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3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49CD-7D2E-4124-84C1-16D1DD5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Design with Pole Placement (not covered in this course)</a:t>
            </a:r>
            <a:endParaRPr lang="en-S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Closed-loop poles: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S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Critically-damped dynamics (repeated real roots):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chosen empirically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027CA-D2F6-4181-A4DD-3C882E7CD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 r="-1926" b="-50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0D30-6CE9-42E4-82F7-A935B530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1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ED7-5569-497E-BF32-35D6768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Design cont’d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Linear systems dynamics relies on the small angle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To keep it valid, i.e.,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  <a:endParaRPr lang="en-US" dirty="0"/>
              </a:p>
              <a:p>
                <a:r>
                  <a:rPr lang="en-US" dirty="0"/>
                  <a:t>Closed-loop 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sat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)&lt;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  <a:p>
                <a:r>
                  <a:rPr lang="en-US" dirty="0"/>
                  <a:t>For example: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if the vehicle is very far from center of lane, do not change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too fast (keep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small).</a:t>
                </a:r>
              </a:p>
              <a:p>
                <a:pPr lvl="1"/>
                <a:r>
                  <a:rPr lang="en-US" dirty="0"/>
                  <a:t>(I think it is a rule of thumb, not a hard guarantee.)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ABDBC-1244-4730-BC01-66BAC0340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293840"/>
              </a:xfrm>
              <a:blipFill>
                <a:blip r:embed="rId3"/>
                <a:stretch>
                  <a:fillRect l="-815" t="-24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6E43-CA19-4982-98BA-0F5E0CE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34C35-F1D1-42B9-B0B1-13F4F0D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354635"/>
            <a:ext cx="2285728" cy="1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A3CE-556B-4CFF-A989-CCB11D8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 We Made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did not consider:</a:t>
                </a:r>
              </a:p>
              <a:p>
                <a:pPr lvl="1"/>
                <a:r>
                  <a:rPr lang="en-US" dirty="0"/>
                  <a:t>Estimation uncertainty due to measurement noise</a:t>
                </a:r>
              </a:p>
              <a:p>
                <a:pPr lvl="2"/>
                <a:r>
                  <a:rPr lang="en-US" dirty="0"/>
                  <a:t>We assume perfect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latency: </a:t>
                </a:r>
              </a:p>
              <a:p>
                <a:pPr lvl="2"/>
                <a:r>
                  <a:rPr lang="en-US" dirty="0"/>
                  <a:t>Time from measurements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to state estimation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availability to the controller</a:t>
                </a:r>
              </a:p>
              <a:p>
                <a:pPr lvl="1"/>
                <a:r>
                  <a:rPr lang="en-US" dirty="0"/>
                  <a:t>Constraints (e.g., actuator limits)</a:t>
                </a:r>
              </a:p>
              <a:p>
                <a:pPr lvl="2"/>
                <a:r>
                  <a:rPr lang="en-US" dirty="0"/>
                  <a:t>We may need to impose a maximum curvature radius to simulate a real car.</a:t>
                </a:r>
              </a:p>
              <a:p>
                <a:pPr lvl="1"/>
                <a:r>
                  <a:rPr lang="en-US" dirty="0"/>
                  <a:t>Discrete time (multi-rate), non-uniform sampling: </a:t>
                </a:r>
              </a:p>
              <a:p>
                <a:pPr lvl="2"/>
                <a:r>
                  <a:rPr lang="en-US" dirty="0"/>
                  <a:t>Our controller is continuous time, but the actual implementation runs in discrete time.</a:t>
                </a:r>
              </a:p>
              <a:p>
                <a:pPr lvl="2"/>
                <a:r>
                  <a:rPr lang="en-US" dirty="0"/>
                  <a:t>Sampling rate of the estimator (slower) may be different than that of actuation (faster), or may be variable.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217B7-A1A6-4B9A-AE02-5628BD9A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45" r="-1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F375-4B45-46E0-9AA5-45D0AE6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521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973-0921-4043-9E19-98FD32CA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(Model-Predictive Control)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Also called Receding Horizon Control </a:t>
                </a:r>
              </a:p>
              <a:p>
                <a:r>
                  <a:rPr lang="en-US" dirty="0"/>
                  <a:t>Choose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 each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initial state to predicted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Solve a constrained optimization problem over lookahead window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to get a sequence of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while in the 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1</a:t>
                </a:r>
                <a:r>
                  <a:rPr lang="en-US" baseline="30000" dirty="0"/>
                  <a:t>st</a:t>
                </a:r>
                <a:r>
                  <a:rPr lang="en-US" dirty="0"/>
                  <a:t> control command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673E7-C50D-499E-892A-5E65486B7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2866748"/>
              </a:xfrm>
              <a:blipFill>
                <a:blip r:embed="rId2"/>
                <a:stretch>
                  <a:fillRect l="-991" t="-4468" r="-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E7211-AC45-4F57-9FC2-83ADCE1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54C32-9D99-4917-AEB7-DE541028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52" y="4243297"/>
            <a:ext cx="4872496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7015-B428-4E56-8C04-3163977D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Control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prediction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may be different, but often the same (denoted as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 next slides).</a:t>
                </a:r>
              </a:p>
              <a:p>
                <a:r>
                  <a:rPr lang="en-US" dirty="0"/>
                  <a:t>“input trajectory” refers to computed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not state trajectory.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08D15-22A9-4916-BD8B-392015473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735770"/>
                <a:ext cx="8229600" cy="1122230"/>
              </a:xfrm>
              <a:blipFill>
                <a:blip r:embed="rId3"/>
                <a:stretch>
                  <a:fillRect l="-444" t="-8152" b="-43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C560F-84F5-4E81-BD80-6501EA2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F3C2556C-BBB3-4A3B-AC3C-2F3400A8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0" y="980728"/>
            <a:ext cx="6430860" cy="47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2CD5-5D6A-4A51-96D4-DC81A864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C27F-D70F-468A-B3A0-B59C568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C354-88AE-4FAD-B54D-8EE99F68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" y="1149995"/>
            <a:ext cx="2195736" cy="262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B399-8D4B-4424-AC6B-EF0B4B22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128556"/>
            <a:ext cx="2031472" cy="2628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38D0C-1E73-4F98-9C71-FF8E1A1B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72" y="1128556"/>
            <a:ext cx="2069975" cy="262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57922-99D7-45DF-AF61-5142E9243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" y="3788449"/>
            <a:ext cx="2204701" cy="2837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E12C-AF31-4BA1-BE61-370334C9E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40" y="3921146"/>
            <a:ext cx="2316128" cy="2662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/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Solve for opt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within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track the blue desired </a:t>
                </a:r>
                <a:r>
                  <a:rPr lang="en-US" dirty="0" err="1"/>
                  <a:t>traj</a:t>
                </a:r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9B7B3A-C34E-4068-8860-7C00F6D37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1207844"/>
                <a:ext cx="1886873" cy="2301977"/>
              </a:xfrm>
              <a:prstGeom prst="rect">
                <a:avLst/>
              </a:prstGeom>
              <a:blipFill>
                <a:blip r:embed="rId7"/>
                <a:stretch>
                  <a:fillRect l="-2581" t="-1323" r="-5806" b="-31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088D15-6F8E-4486-852E-EBBD267897DC}"/>
              </a:ext>
            </a:extLst>
          </p:cNvPr>
          <p:cNvSpPr/>
          <p:nvPr/>
        </p:nvSpPr>
        <p:spPr bwMode="auto">
          <a:xfrm>
            <a:off x="6179188" y="3429000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/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544A5B-1975-4658-BE0C-29857B5A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8" y="1288626"/>
                <a:ext cx="1280248" cy="1477328"/>
              </a:xfrm>
              <a:prstGeom prst="rect">
                <a:avLst/>
              </a:prstGeom>
              <a:blipFill>
                <a:blip r:embed="rId8"/>
                <a:stretch>
                  <a:fillRect l="-3810" t="-2058" b="-53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BF800D-B06A-40C2-B1AA-72D26FFEAA85}"/>
              </a:ext>
            </a:extLst>
          </p:cNvPr>
          <p:cNvSpPr/>
          <p:nvPr/>
        </p:nvSpPr>
        <p:spPr bwMode="auto">
          <a:xfrm>
            <a:off x="2737101" y="6047928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/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Replan a new set of control inputs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at next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63BEA-1E24-4C35-9767-FA87D58BB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16" y="4119601"/>
                <a:ext cx="1468182" cy="2031325"/>
              </a:xfrm>
              <a:prstGeom prst="rect">
                <a:avLst/>
              </a:prstGeom>
              <a:blipFill>
                <a:blip r:embed="rId9"/>
                <a:stretch>
                  <a:fillRect l="-3320" t="-1802" r="-2075" b="-39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354E00-6B85-4DCE-A66E-0D8B23B39ED8}"/>
              </a:ext>
            </a:extLst>
          </p:cNvPr>
          <p:cNvSpPr/>
          <p:nvPr/>
        </p:nvSpPr>
        <p:spPr bwMode="auto">
          <a:xfrm>
            <a:off x="6278060" y="6047928"/>
            <a:ext cx="719592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/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Execute control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1</a:t>
                </a:r>
                <a:r>
                  <a:rPr lang="en-US" baseline="30000" dirty="0"/>
                  <a:t>st</a:t>
                </a:r>
                <a:r>
                  <a:rPr lang="en-US" dirty="0"/>
                  <a:t> timestep</a:t>
                </a:r>
                <a:endParaRPr lang="en-S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DD5E20-B774-4036-919F-60C6BAA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26" y="3981101"/>
                <a:ext cx="1280248" cy="1477328"/>
              </a:xfrm>
              <a:prstGeom prst="rect">
                <a:avLst/>
              </a:prstGeom>
              <a:blipFill>
                <a:blip r:embed="rId10"/>
                <a:stretch>
                  <a:fillRect l="-4286" t="-2066" r="-3810" b="-57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7D7905-4692-4A85-AA18-5CD369663F25}"/>
              </a:ext>
            </a:extLst>
          </p:cNvPr>
          <p:cNvSpPr/>
          <p:nvPr/>
        </p:nvSpPr>
        <p:spPr bwMode="auto">
          <a:xfrm>
            <a:off x="2622518" y="3429000"/>
            <a:ext cx="726363" cy="3334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B7BF5-0357-4784-9F55-1AC95F6AFCE7}"/>
              </a:ext>
            </a:extLst>
          </p:cNvPr>
          <p:cNvSpPr txBox="1"/>
          <p:nvPr/>
        </p:nvSpPr>
        <p:spPr>
          <a:xfrm>
            <a:off x="7780427" y="5007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97344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6C06-31B5-45AC-B0E6-013CDADC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Illustration </a:t>
            </a:r>
            <a:r>
              <a:rPr lang="en-US" dirty="0" err="1"/>
              <a:t>Con’t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: reference trajectory from planner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: trajectory from running control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 computed by MPC based on system model for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59C97-3618-4F72-90EB-4E4CCFA69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277888"/>
              </a:xfrm>
              <a:blipFill>
                <a:blip r:embed="rId2"/>
                <a:stretch>
                  <a:fillRect l="-815" t="-8134" b="-66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CD4-32FD-4487-9D30-49B975CB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60AEA5-9A49-44F3-975B-4863B08C99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16330"/>
            <a:ext cx="5699226" cy="41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48994-C003-44AF-AB11-842228B204F0}"/>
              </a:ext>
            </a:extLst>
          </p:cNvPr>
          <p:cNvSpPr/>
          <p:nvPr/>
        </p:nvSpPr>
        <p:spPr>
          <a:xfrm>
            <a:off x="2408396" y="659858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https://medium.com/@david010/vehicle-mpc-controller-33ae813cf3be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24787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CDC-A6A2-496F-A8E5-C2AE3B8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73EB-7F55-435E-8953-4E6D72C6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7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need to design a controller to follow the trajectory output from motion planning.</a:t>
            </a:r>
          </a:p>
          <a:p>
            <a:pPr lvl="1"/>
            <a:r>
              <a:rPr lang="en-US" dirty="0"/>
              <a:t>Many control algorithms. We mainly discuss PID and MPC, the two most widely-used control algorithms for AVs.</a:t>
            </a:r>
          </a:p>
          <a:p>
            <a:pPr lvl="1"/>
            <a:r>
              <a:rPr lang="en-US" dirty="0"/>
              <a:t>We only give the basic intuition and avoid mathematical details.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7254-BED9-4206-91D5-26CC4E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159B-225D-4B88-A4C1-6FBF11C1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7" y="3462459"/>
            <a:ext cx="8765947" cy="3148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8F224-006C-4007-9A23-4F4594CFB8C8}"/>
              </a:ext>
            </a:extLst>
          </p:cNvPr>
          <p:cNvSpPr/>
          <p:nvPr/>
        </p:nvSpPr>
        <p:spPr bwMode="auto">
          <a:xfrm>
            <a:off x="5766416" y="5121523"/>
            <a:ext cx="1584176" cy="1273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4656B-91E0-4B72-BF9E-222015105CD5}"/>
              </a:ext>
            </a:extLst>
          </p:cNvPr>
          <p:cNvSpPr/>
          <p:nvPr/>
        </p:nvSpPr>
        <p:spPr bwMode="auto">
          <a:xfrm>
            <a:off x="4434268" y="3445183"/>
            <a:ext cx="2664296" cy="15121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3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4C5-03AA-4CDF-9D0E-DFF75DE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Formulations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Linear MPC (no constraints)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/>
                  <a:t>s.t.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the difference between actual state and ref state,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is control input, which should be minimized with the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700" dirty="0"/>
                  <a:t> (e.g., to save fuel)</a:t>
                </a:r>
              </a:p>
              <a:p>
                <a:pPr lvl="1"/>
                <a:r>
                  <a:rPr lang="en-US" sz="2700" dirty="0"/>
                  <a:t>Relative magnitudes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700" dirty="0"/>
                  <a:t> encode relative importance of the two objectives</a:t>
                </a:r>
              </a:p>
              <a:p>
                <a:pPr lvl="1"/>
                <a:r>
                  <a:rPr lang="en-US" sz="2700" dirty="0"/>
                  <a:t>Can be solved analytically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700" dirty="0"/>
                  <a:t> with Linear Quadratic Regulator (LQR)</a:t>
                </a:r>
              </a:p>
              <a:p>
                <a:r>
                  <a:rPr lang="en-US" dirty="0"/>
                  <a:t>Nonlinear MPC (with constraints)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700" dirty="0" err="1"/>
                  <a:t>s.t.</a:t>
                </a:r>
                <a:r>
                  <a:rPr lang="en-US" sz="2700" dirty="0"/>
                  <a:t> for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Both objective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system dynamics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may be nonlinear.</a:t>
                </a:r>
              </a:p>
              <a:p>
                <a:r>
                  <a:rPr lang="en-US" altLang="zh-CN" dirty="0"/>
                  <a:t>Note: in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superscript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“vector transpose”; subscript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denotes “lookahead </a:t>
                </a:r>
                <a:r>
                  <a:rPr lang="en-US" dirty="0"/>
                  <a:t>horizon</a:t>
                </a:r>
                <a:r>
                  <a:rPr lang="en-US" altLang="zh-CN" dirty="0"/>
                  <a:t>”; </a:t>
                </a:r>
                <a:endParaRPr lang="en-SE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D467D3-9036-484C-AA46-B2125855B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2"/>
                <a:stretch>
                  <a:fillRect l="-444" t="-1576" r="-29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E9A38-4613-4A7D-A1E2-D61CF272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47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02CC-4C1A-46ED-8FFF-41235D2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Pros and Cons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Predictive control with lookahead.</a:t>
                </a:r>
              </a:p>
              <a:p>
                <a:pPr lvl="2"/>
                <a:r>
                  <a:rPr lang="en-US" dirty="0"/>
                  <a:t>PID control is like driving your car by looking in the rearview mirror.</a:t>
                </a:r>
              </a:p>
              <a:p>
                <a:pPr lvl="1"/>
                <a:r>
                  <a:rPr lang="en-US" dirty="0"/>
                  <a:t>Handles constraints explicitly.</a:t>
                </a:r>
              </a:p>
              <a:p>
                <a:pPr lvl="2"/>
                <a:r>
                  <a:rPr lang="en-US" dirty="0"/>
                  <a:t>PID control cannot handle constraints.</a:t>
                </a:r>
              </a:p>
              <a:p>
                <a:pPr lvl="1"/>
                <a:r>
                  <a:rPr lang="en-US" dirty="0"/>
                  <a:t>Applicable to both linear and nonlinear systems.</a:t>
                </a:r>
              </a:p>
              <a:p>
                <a:pPr lvl="2"/>
                <a:r>
                  <a:rPr lang="en-US" altLang="zh-CN" dirty="0"/>
                  <a:t>Pole placement for PID control design is applicable to linear systems only.</a:t>
                </a:r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Optimizer computation may be expensive.</a:t>
                </a:r>
              </a:p>
              <a:p>
                <a:pPr lvl="2"/>
                <a:r>
                  <a:rPr lang="en-US" dirty="0"/>
                  <a:t>Especially for non-linear MPC.</a:t>
                </a:r>
              </a:p>
              <a:p>
                <a:pPr lvl="2"/>
                <a:r>
                  <a:rPr lang="en-US" dirty="0"/>
                  <a:t>Select lookahead 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tradeoff between control performance and computation overhead;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better control performance but </a:t>
                </a:r>
                <a:r>
                  <a:rPr lang="en-US"/>
                  <a:t>higher overhead.</a:t>
                </a:r>
                <a:endParaRPr lang="en-US" dirty="0"/>
              </a:p>
              <a:p>
                <a:pPr lvl="1"/>
                <a:r>
                  <a:rPr lang="en-US" dirty="0"/>
                  <a:t>Requires accurate yet efficient system model.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2F2AC-94C3-46E2-8416-DDC9332E1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373960"/>
              </a:xfrm>
              <a:blipFill>
                <a:blip r:embed="rId2"/>
                <a:stretch>
                  <a:fillRect l="-1259" t="-26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96A2D-7A7F-4B95-834D-C3367C3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9637-484F-4A28-BFDB-FC062FC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MPC Example: Vehicle Lateral Control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AF0B-AC4D-42F3-BAD6-E0EEC35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7403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MPC cost function: minimize</a:t>
            </a:r>
          </a:p>
          <a:p>
            <a:pPr lvl="1"/>
            <a:r>
              <a:rPr lang="en-US" dirty="0"/>
              <a:t>Deviation from desired reference trajectory</a:t>
            </a:r>
          </a:p>
          <a:p>
            <a:pPr lvl="1"/>
            <a:r>
              <a:rPr lang="en-US" dirty="0"/>
              <a:t>Minimization of control effort (to save fuel)</a:t>
            </a:r>
          </a:p>
          <a:p>
            <a:r>
              <a:rPr lang="en-US" dirty="0"/>
              <a:t>MPC constraints:</a:t>
            </a:r>
          </a:p>
          <a:p>
            <a:pPr lvl="1"/>
            <a:r>
              <a:rPr lang="en-US" dirty="0"/>
              <a:t>System dynamics (longitudinal and lateral)</a:t>
            </a:r>
          </a:p>
          <a:p>
            <a:pPr lvl="1"/>
            <a:r>
              <a:rPr lang="en-US" dirty="0"/>
              <a:t>Tire force limits</a:t>
            </a:r>
          </a:p>
          <a:p>
            <a:r>
              <a:rPr lang="en-US" dirty="0"/>
              <a:t>Low-level controller takes into account:</a:t>
            </a:r>
          </a:p>
          <a:p>
            <a:pPr lvl="1"/>
            <a:r>
              <a:rPr lang="en-US" dirty="0"/>
              <a:t>Engine map (a lookup table)</a:t>
            </a:r>
          </a:p>
          <a:p>
            <a:pPr lvl="1"/>
            <a:r>
              <a:rPr lang="en-US" dirty="0"/>
              <a:t>Actuator models</a:t>
            </a:r>
          </a:p>
          <a:p>
            <a:pPr lvl="1"/>
            <a:r>
              <a:rPr lang="en-US" dirty="0"/>
              <a:t>Tire force models</a:t>
            </a:r>
          </a:p>
          <a:p>
            <a:r>
              <a:rPr lang="en-US" dirty="0"/>
              <a:t>It is possible to integrate low-level controller into MPC, so the overall MPC has more complex models and constraints, with increased optimizer computation load.</a:t>
            </a:r>
          </a:p>
          <a:p>
            <a:pPr lvl="1"/>
            <a:endParaRPr lang="en-US" dirty="0"/>
          </a:p>
          <a:p>
            <a:pPr lvl="1"/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0CF55-BE3E-4F6A-B9A8-CD404F2C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4415-7E3A-4646-B385-0511FF94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6" y="3710299"/>
            <a:ext cx="8748464" cy="30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3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B561-C47E-42EE-96BD-D255CDFC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Example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This is a passing maneuver: ego vehicle turns left to pass a front vehicle, and then turns right to return to ego-lane.</a:t>
                </a:r>
              </a:p>
              <a:p>
                <a:r>
                  <a:rPr lang="en-US" dirty="0"/>
                  <a:t>MPC controller performance</a:t>
                </a:r>
              </a:p>
              <a:p>
                <a:pPr lvl="1"/>
                <a:r>
                  <a:rPr lang="en-US" dirty="0"/>
                  <a:t>Actual vehicle state trajectories (lateral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longitudinal and lateral velocities, yaw rate (angular velocity))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trajectories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r>
                  <a:rPr lang="en-US" dirty="0"/>
                  <a:t>Low-level controller performance</a:t>
                </a:r>
              </a:p>
              <a:p>
                <a:pPr lvl="1"/>
                <a:r>
                  <a:rPr lang="en-US" dirty="0"/>
                  <a:t>Actual tire forces (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) track ref tire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FF0000"/>
                    </a:solidFill>
                  </a:rPr>
                  <a:t>ref</a:t>
                </a:r>
                <a:r>
                  <a:rPr lang="en-US" dirty="0"/>
                  <a:t>) well</a:t>
                </a:r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9FB11-5DCE-4FFA-83F7-0D5EA780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4000308" cy="5373960"/>
              </a:xfrm>
              <a:blipFill>
                <a:blip r:embed="rId2"/>
                <a:stretch>
                  <a:fillRect l="-1677" t="-1930" r="-304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5D22F-6453-4EB5-A281-F2391656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2A13-2AC4-4E20-B62E-FA304474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30396"/>
            <a:ext cx="4161284" cy="1435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2763-31E5-4901-AFC9-00528AA9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08" y="2572167"/>
            <a:ext cx="4610292" cy="2016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A9E8-5EFF-44B9-871F-8F68D8299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355" y="4600440"/>
            <a:ext cx="4576352" cy="19829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F8DCA8-7F59-42DC-81AF-F56B05FC32E0}"/>
              </a:ext>
            </a:extLst>
          </p:cNvPr>
          <p:cNvSpPr/>
          <p:nvPr/>
        </p:nvSpPr>
        <p:spPr>
          <a:xfrm>
            <a:off x="1403648" y="6616940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https://www.coursera.org/learn/intro-self-driving-cars/lecture/WHPvn/lesson-4-advanced-steering-control-mpc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7F6-3F68-47F1-BD5D-F3F46BD3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Quiz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kern="1200" dirty="0">
                    <a:latin typeface="Arial" charset="0"/>
                  </a:rPr>
                  <a:t>Which from the below statement about MPC are true?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1) Horizon is a finite window of time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2) Prediction horizon keeps being shifted at each time step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3) Full optimization over the time horizon is performed at each iteration</a:t>
                </a:r>
              </a:p>
              <a:p>
                <a:pPr lvl="1"/>
                <a:r>
                  <a:rPr lang="en-US" kern="1200" dirty="0">
                    <a:latin typeface="Arial" charset="0"/>
                  </a:rPr>
                  <a:t>4) Only the first control action from the optimization is applied at time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kern="1200" dirty="0">
                  <a:latin typeface="Arial" charset="0"/>
                </a:endParaRPr>
              </a:p>
              <a:p>
                <a:pPr lvl="1"/>
                <a:r>
                  <a:rPr lang="en-US" kern="1200" dirty="0">
                    <a:latin typeface="Arial" charset="0"/>
                  </a:rPr>
                  <a:t>5) All of the above</a:t>
                </a:r>
              </a:p>
              <a:p>
                <a:r>
                  <a:rPr lang="en-US" kern="1200" dirty="0">
                    <a:latin typeface="Arial" charset="0"/>
                  </a:rPr>
                  <a:t>ANS: 5 </a:t>
                </a:r>
              </a:p>
              <a:p>
                <a:pPr lvl="1"/>
                <a:endParaRPr lang="en-US" kern="1200" dirty="0">
                  <a:latin typeface="Arial" charset="0"/>
                </a:endParaRP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40750-5663-42FE-9B3E-569AA46FF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287962"/>
              </a:xfrm>
              <a:blipFill>
                <a:blip r:embed="rId3"/>
                <a:stretch>
                  <a:fillRect l="-1704" t="-24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D1E73-2ECB-4D13-903D-BE491673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370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2AC-5B08-4A88-9177-1B41971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vs. Dynamics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Kinematics is study of motion without considering the forces that affect the motion. It deals with the geometric relationships that govern the system</a:t>
                </a:r>
              </a:p>
              <a:p>
                <a:pPr lvl="1"/>
                <a:r>
                  <a:rPr lang="en-US" dirty="0"/>
                  <a:t>A kinematic model: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position, velocity, acceleration (and/or further derivatives) as control input (e.g. the kinematic bicycle model)</a:t>
                </a:r>
              </a:p>
              <a:p>
                <a:r>
                  <a:rPr lang="en-US" dirty="0"/>
                  <a:t>Dynamics is the study of motion taking into account the forces that affect it. It is described by the equations of motion.</a:t>
                </a:r>
              </a:p>
              <a:p>
                <a:pPr lvl="1"/>
                <a:r>
                  <a:rPr lang="en-US" dirty="0"/>
                  <a:t>A dynamic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 (Newton’s law with friction)</a:t>
                </a:r>
              </a:p>
              <a:p>
                <a:pPr lvl="1"/>
                <a:r>
                  <a:rPr lang="en-US" dirty="0"/>
                  <a:t>Uses force and torque as control input, and takes mass and inertia into consideration.</a:t>
                </a:r>
              </a:p>
              <a:p>
                <a:pPr lvl="1"/>
                <a:r>
                  <a:rPr lang="en-US" dirty="0"/>
                  <a:t>e.g., vehicle dynamics model (longitudinal and lateral)</a:t>
                </a:r>
              </a:p>
              <a:p>
                <a:r>
                  <a:rPr lang="en-US" dirty="0"/>
                  <a:t>Consider two vehicles with the same geometry but different mass/weight turning a tight corner</a:t>
                </a:r>
              </a:p>
              <a:p>
                <a:pPr lvl="1"/>
                <a:r>
                  <a:rPr lang="en-US" dirty="0"/>
                  <a:t>They may have the same kinematic model, but different dynamic model due to different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both are controllable kinematically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The light vehicle may be controllable dynamically by control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heavy vehicle may not be controllable dynamically by control input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 Due to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may exceed the max actuator limit.</a:t>
                </a:r>
              </a:p>
              <a:p>
                <a:r>
                  <a:rPr lang="en-US" dirty="0"/>
                  <a:t>Orthogonal issue from control algorithm</a:t>
                </a:r>
              </a:p>
              <a:p>
                <a:pPr lvl="1"/>
                <a:r>
                  <a:rPr lang="en-US" dirty="0"/>
                  <a:t>A control algorithm, e.g., PID or MPC, may be either kinematic or dynamic control</a:t>
                </a:r>
              </a:p>
              <a:p>
                <a:pPr lvl="1"/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CECF60-9E8A-4F64-A9B8-D6778C69C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806008"/>
              </a:xfrm>
              <a:blipFill>
                <a:blip r:embed="rId3"/>
                <a:stretch>
                  <a:fillRect l="-444" t="-157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133A-8F43-4A19-9B41-E9E4FDA6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24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447-AEE3-4459-881D-D885C80E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174121"/>
            <a:ext cx="8534400" cy="868362"/>
          </a:xfrm>
        </p:spPr>
        <p:txBody>
          <a:bodyPr/>
          <a:lstStyle/>
          <a:p>
            <a:r>
              <a:rPr lang="en-US" sz="3200" dirty="0"/>
              <a:t>Kinematic vs. Dynamic Control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282-B228-45D1-83EE-A8EB86268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D51C-1E9D-4C1F-83C2-C66E166D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E341-45A3-49FF-9F40-3B0CCB7A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" y="1088146"/>
            <a:ext cx="8290354" cy="116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BC76-4895-4034-B103-C12060EF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3243767"/>
            <a:ext cx="7686675" cy="26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/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dirty="0"/>
                  <a:t>PID controller for kinematic bicycle model with heading angle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constant here) as control input.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should be controlled indirectly by controlling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FF358-9141-4E40-A4E2-FCE21ED58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6" y="2249551"/>
                <a:ext cx="8534400" cy="722249"/>
              </a:xfrm>
              <a:prstGeom prst="rect">
                <a:avLst/>
              </a:prstGeom>
              <a:blipFill>
                <a:blip r:embed="rId4"/>
                <a:stretch>
                  <a:fillRect l="-571" t="-1681" r="-1143" b="-521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789AF7-0F9C-421D-991E-7F50BE065EB1}"/>
              </a:ext>
            </a:extLst>
          </p:cNvPr>
          <p:cNvSpPr txBox="1"/>
          <p:nvPr/>
        </p:nvSpPr>
        <p:spPr>
          <a:xfrm>
            <a:off x="1676400" y="30625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B8A08-F0B0-424A-998E-0AC3F515C929}"/>
              </a:ext>
            </a:extLst>
          </p:cNvPr>
          <p:cNvSpPr txBox="1"/>
          <p:nvPr/>
        </p:nvSpPr>
        <p:spPr>
          <a:xfrm>
            <a:off x="323528" y="6000550"/>
            <a:ext cx="8744272" cy="722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/>
              <a:t>MPC for dynamic vehicle model (high-level controller) with forces (longitudinal and lateral) as control input.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274000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868362"/>
          </a:xfrm>
        </p:spPr>
        <p:txBody>
          <a:bodyPr/>
          <a:lstStyle/>
          <a:p>
            <a:r>
              <a:rPr lang="en-US" sz="3200" dirty="0"/>
              <a:t>PID Control Lab Setup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EE34-03D2-42B1-87E2-F90FD0F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8816280" cy="5234635"/>
          </a:xfrm>
        </p:spPr>
        <p:txBody>
          <a:bodyPr>
            <a:normAutofit/>
          </a:bodyPr>
          <a:lstStyle/>
          <a:p>
            <a:r>
              <a:rPr lang="en-US" dirty="0"/>
              <a:t>Based on Udacity course Lesson AI for Robotics, Lesson 15: PID Control</a:t>
            </a:r>
          </a:p>
          <a:p>
            <a:pPr lvl="1"/>
            <a:r>
              <a:rPr lang="en-US" dirty="0">
                <a:hlinkClick r:id="rId3"/>
              </a:rPr>
              <a:t>https://classroom.udacity.com/courses/cs373/</a:t>
            </a:r>
            <a:endParaRPr lang="en-US" dirty="0"/>
          </a:p>
          <a:p>
            <a:r>
              <a:rPr lang="en-US" dirty="0"/>
              <a:t>Lateral control of a car to run along a race track (either straight line or circular) with fixed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58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664E-531F-4F61-B946-44A85163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081"/>
            <a:ext cx="8363272" cy="868362"/>
          </a:xfrm>
        </p:spPr>
        <p:txBody>
          <a:bodyPr/>
          <a:lstStyle/>
          <a:p>
            <a:r>
              <a:rPr lang="en-US" dirty="0"/>
              <a:t>Udacity: Racetrack Control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Lesson 16: Problem Set 5, 4. Quiz: Racetrack control.</a:t>
                </a:r>
              </a:p>
              <a:p>
                <a:r>
                  <a:rPr lang="en-US" dirty="0"/>
                  <a:t>Cross-track error (</a:t>
                </a:r>
                <a:r>
                  <a:rPr lang="en-US" dirty="0" err="1"/>
                  <a:t>cte</a:t>
                </a:r>
                <a:r>
                  <a:rPr lang="en-US" dirty="0"/>
                  <a:t>): lateral distance (of rear wheel) to desired trajectory, defined as: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3∗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 deviation from the straight horizontal track (with the implicit assumption that the car will not deviate from the track for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.)</a:t>
                </a:r>
              </a:p>
              <a:p>
                <a:pPr lvl="1"/>
                <a:r>
                  <a:rPr lang="en-US" dirty="0"/>
                  <a:t>Otherwise: deviation from each semi-circle track.</a:t>
                </a:r>
              </a:p>
              <a:p>
                <a:r>
                  <a:rPr lang="en-US" dirty="0"/>
                  <a:t>For clockwise traversal, </a:t>
                </a:r>
                <a:r>
                  <a:rPr lang="en-US" dirty="0" err="1"/>
                  <a:t>cte</a:t>
                </a:r>
                <a:r>
                  <a:rPr lang="en-US" dirty="0"/>
                  <a:t>&gt;0 if car is outside of the track region; </a:t>
                </a:r>
                <a:r>
                  <a:rPr lang="en-US" dirty="0" err="1"/>
                  <a:t>cte</a:t>
                </a:r>
                <a:r>
                  <a:rPr lang="en-US" dirty="0"/>
                  <a:t>&lt;0 if inside.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5EE34-03D2-42B1-87E2-F90FD0FB0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993517"/>
                <a:ext cx="8816280" cy="2435483"/>
              </a:xfrm>
              <a:blipFill>
                <a:blip r:embed="rId3"/>
                <a:stretch>
                  <a:fillRect l="-622" t="-3750" r="-484" b="-4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E519-EC2B-4CFF-BAF2-0115C047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58BA21-05F1-4EC1-BACB-8ABD3CC6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4087" r="23970" b="18233"/>
          <a:stretch>
            <a:fillRect/>
          </a:stretch>
        </p:blipFill>
        <p:spPr bwMode="auto">
          <a:xfrm>
            <a:off x="2156295" y="3212976"/>
            <a:ext cx="5288609" cy="357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808-4231-4DFD-9024-240C6EAE5F45}"/>
              </a:ext>
            </a:extLst>
          </p:cNvPr>
          <p:cNvCxnSpPr>
            <a:cxnSpLocks/>
          </p:cNvCxnSpPr>
          <p:nvPr/>
        </p:nvCxnSpPr>
        <p:spPr bwMode="auto">
          <a:xfrm>
            <a:off x="4669726" y="3512558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4E3E9A8-18FC-492D-883A-2BB753B67E73}"/>
              </a:ext>
            </a:extLst>
          </p:cNvPr>
          <p:cNvSpPr/>
          <p:nvPr/>
        </p:nvSpPr>
        <p:spPr bwMode="auto">
          <a:xfrm flipV="1">
            <a:off x="4589766" y="3349957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B7F26-4159-4AD5-98AF-AAF68ED07CC6}"/>
              </a:ext>
            </a:extLst>
          </p:cNvPr>
          <p:cNvSpPr/>
          <p:nvPr/>
        </p:nvSpPr>
        <p:spPr bwMode="auto">
          <a:xfrm flipV="1">
            <a:off x="2632278" y="359197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E10910-0373-4234-82B5-697707E89AA6}"/>
              </a:ext>
            </a:extLst>
          </p:cNvPr>
          <p:cNvCxnSpPr>
            <a:cxnSpLocks/>
          </p:cNvCxnSpPr>
          <p:nvPr/>
        </p:nvCxnSpPr>
        <p:spPr bwMode="auto">
          <a:xfrm>
            <a:off x="2755571" y="3728473"/>
            <a:ext cx="261135" cy="3410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1AC187-AFD4-41FE-8B48-D69CDFB50DE9}"/>
              </a:ext>
            </a:extLst>
          </p:cNvPr>
          <p:cNvSpPr/>
          <p:nvPr/>
        </p:nvSpPr>
        <p:spPr>
          <a:xfrm>
            <a:off x="4617567" y="3487267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6FAF18-6308-4EEE-9A56-56518153451F}"/>
              </a:ext>
            </a:extLst>
          </p:cNvPr>
          <p:cNvCxnSpPr>
            <a:cxnSpLocks/>
          </p:cNvCxnSpPr>
          <p:nvPr/>
        </p:nvCxnSpPr>
        <p:spPr bwMode="auto">
          <a:xfrm>
            <a:off x="3012401" y="4069547"/>
            <a:ext cx="641063" cy="8551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0427FB-151C-49BC-A4E7-194E60986562}"/>
              </a:ext>
            </a:extLst>
          </p:cNvPr>
          <p:cNvSpPr/>
          <p:nvPr/>
        </p:nvSpPr>
        <p:spPr>
          <a:xfrm>
            <a:off x="2761008" y="3602822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&gt;0</a:t>
            </a:r>
            <a:endParaRPr lang="en-SE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9620E-DC53-46FD-8639-33AD28FA2EEE}"/>
              </a:ext>
            </a:extLst>
          </p:cNvPr>
          <p:cNvCxnSpPr>
            <a:cxnSpLocks/>
          </p:cNvCxnSpPr>
          <p:nvPr/>
        </p:nvCxnSpPr>
        <p:spPr bwMode="auto">
          <a:xfrm>
            <a:off x="4744576" y="5641410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E05BCB-38E6-45B0-866C-6804789A3763}"/>
              </a:ext>
            </a:extLst>
          </p:cNvPr>
          <p:cNvSpPr/>
          <p:nvPr/>
        </p:nvSpPr>
        <p:spPr bwMode="auto">
          <a:xfrm flipV="1">
            <a:off x="4664616" y="5478809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15781A-2ACB-4418-9BDD-9E6AE898F087}"/>
              </a:ext>
            </a:extLst>
          </p:cNvPr>
          <p:cNvSpPr/>
          <p:nvPr/>
        </p:nvSpPr>
        <p:spPr>
          <a:xfrm>
            <a:off x="4692417" y="5616119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0C4F3-F875-4CF0-BC03-D481EA343F51}"/>
              </a:ext>
            </a:extLst>
          </p:cNvPr>
          <p:cNvSpPr/>
          <p:nvPr/>
        </p:nvSpPr>
        <p:spPr bwMode="auto">
          <a:xfrm flipV="1">
            <a:off x="3073850" y="5294143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54776-BA06-4F53-B785-6B448044CFA2}"/>
              </a:ext>
            </a:extLst>
          </p:cNvPr>
          <p:cNvSpPr/>
          <p:nvPr/>
        </p:nvSpPr>
        <p:spPr>
          <a:xfrm>
            <a:off x="2875991" y="541159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&lt;0</a:t>
            </a:r>
            <a:endParaRPr lang="en-S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1926C-8D69-433C-8D22-BDAA9AF43D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875991" y="5431453"/>
            <a:ext cx="223663" cy="20727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DEE3B2-7D5E-498C-9148-9CCF24BB432B}"/>
              </a:ext>
            </a:extLst>
          </p:cNvPr>
          <p:cNvCxnSpPr>
            <a:cxnSpLocks/>
            <a:stCxn id="36" idx="5"/>
          </p:cNvCxnSpPr>
          <p:nvPr/>
        </p:nvCxnSpPr>
        <p:spPr bwMode="auto">
          <a:xfrm flipV="1">
            <a:off x="3210350" y="4923689"/>
            <a:ext cx="474035" cy="39387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0B50AE8-3804-4964-A7B8-79A552944CEC}"/>
              </a:ext>
            </a:extLst>
          </p:cNvPr>
          <p:cNvSpPr/>
          <p:nvPr/>
        </p:nvSpPr>
        <p:spPr bwMode="auto">
          <a:xfrm flipV="1">
            <a:off x="2504388" y="4841025"/>
            <a:ext cx="159920" cy="1599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9CAB77-E62F-4DA9-B940-3252FDE51474}"/>
              </a:ext>
            </a:extLst>
          </p:cNvPr>
          <p:cNvCxnSpPr>
            <a:cxnSpLocks/>
          </p:cNvCxnSpPr>
          <p:nvPr/>
        </p:nvCxnSpPr>
        <p:spPr bwMode="auto">
          <a:xfrm>
            <a:off x="2595364" y="4497116"/>
            <a:ext cx="0" cy="36004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B0BB4-7BD4-47DF-86B4-4AC88BE4658C}"/>
              </a:ext>
            </a:extLst>
          </p:cNvPr>
          <p:cNvSpPr txBox="1"/>
          <p:nvPr/>
        </p:nvSpPr>
        <p:spPr>
          <a:xfrm>
            <a:off x="1049759" y="432212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position</a:t>
            </a:r>
          </a:p>
          <a:p>
            <a:r>
              <a:rPr lang="en-US" dirty="0"/>
              <a:t>and heading</a:t>
            </a:r>
            <a:endParaRPr lang="en-S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EDDDC-FE59-4D94-BC63-B19B80FF7A21}"/>
              </a:ext>
            </a:extLst>
          </p:cNvPr>
          <p:cNvCxnSpPr/>
          <p:nvPr/>
        </p:nvCxnSpPr>
        <p:spPr bwMode="auto">
          <a:xfrm>
            <a:off x="3995936" y="3933056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BBAA3A-A008-4931-B4AA-4FBB082225DA}"/>
              </a:ext>
            </a:extLst>
          </p:cNvPr>
          <p:cNvCxnSpPr>
            <a:cxnSpLocks/>
          </p:cNvCxnSpPr>
          <p:nvPr/>
        </p:nvCxnSpPr>
        <p:spPr bwMode="auto">
          <a:xfrm>
            <a:off x="6957802" y="4209976"/>
            <a:ext cx="0" cy="1201617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4F3E83-E282-48C9-AEA8-1C90985CD103}"/>
              </a:ext>
            </a:extLst>
          </p:cNvPr>
          <p:cNvCxnSpPr/>
          <p:nvPr/>
        </p:nvCxnSpPr>
        <p:spPr bwMode="auto">
          <a:xfrm>
            <a:off x="4044345" y="6104184"/>
            <a:ext cx="1296144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660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D682-6EC8-496B-BD09-86944658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868362"/>
          </a:xfrm>
        </p:spPr>
        <p:txBody>
          <a:bodyPr/>
          <a:lstStyle/>
          <a:p>
            <a:r>
              <a:rPr lang="en-US" dirty="0"/>
              <a:t>Kinematic Bicycle Model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Front wheel steering. Assuming here rear wheel as reference point (may also use front wheel or center of gravity). </a:t>
                </a:r>
              </a:p>
              <a:p>
                <a:r>
                  <a:rPr lang="en-US" dirty="0"/>
                  <a:t>State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vehicle pose includes its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heading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Control 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: 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vehicle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(assumed to be constant).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vehicle length (distance between 2 wheels);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: rotation radius of Instantaneous Center of Rotation (ICR), equal to distance between ICR and rear wheel. Curvature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Line from ICR to each wheel is perpendicular to it.</a:t>
                </a:r>
                <a:endParaRPr lang="en-SE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Angular velocity is speed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divided by rotation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Typically,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based on counter-clockwise convention w.r.t reference direction.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sz="3200" dirty="0">
                    <a:ea typeface="+mn-ea"/>
                    <a:cs typeface="+mn-cs"/>
                  </a:rPr>
                  <a:t>the fig,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lang="en-US" sz="3200" dirty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ea typeface="+mn-ea"/>
                    <a:cs typeface="+mn-cs"/>
                  </a:rPr>
                  <a:t> w.r.t </a:t>
                </a: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+mn-cs"/>
                  </a:rPr>
                  <a:t>ref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w.r.t ref direction east (horizontal);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counter-clockwise rotation.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20CD0-AFA7-48C8-B5FA-F6D241F4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2376"/>
                <a:ext cx="8640960" cy="3360293"/>
              </a:xfrm>
              <a:blipFill>
                <a:blip r:embed="rId3"/>
                <a:stretch>
                  <a:fillRect l="-212" t="-1815" r="-4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E623-C14C-4CB8-9E07-C42FA05A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4F58-6548-4289-AC95-43ECAF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64" y="3861048"/>
            <a:ext cx="4927848" cy="291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/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52455-3C54-44E5-A270-2638D6A8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751" y="5912581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3B0FB-3E47-472B-B946-91120E1E536C}"/>
              </a:ext>
            </a:extLst>
          </p:cNvPr>
          <p:cNvCxnSpPr/>
          <p:nvPr/>
        </p:nvCxnSpPr>
        <p:spPr bwMode="auto">
          <a:xfrm flipV="1">
            <a:off x="5172729" y="6232162"/>
            <a:ext cx="144016" cy="7200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CABA5-B940-4396-AD03-DB313C44435B}"/>
              </a:ext>
            </a:extLst>
          </p:cNvPr>
          <p:cNvCxnSpPr/>
          <p:nvPr/>
        </p:nvCxnSpPr>
        <p:spPr bwMode="auto">
          <a:xfrm>
            <a:off x="5316745" y="6232162"/>
            <a:ext cx="88047" cy="18466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CA9F8-013F-4D74-B015-A3314203397A}"/>
              </a:ext>
            </a:extLst>
          </p:cNvPr>
          <p:cNvGrpSpPr/>
          <p:nvPr/>
        </p:nvGrpSpPr>
        <p:grpSpPr>
          <a:xfrm rot="18836033">
            <a:off x="7307967" y="5166681"/>
            <a:ext cx="232063" cy="184666"/>
            <a:chOff x="5148064" y="5094726"/>
            <a:chExt cx="232063" cy="1846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6C0BCC-29F0-446D-91DD-CE24DEACA54E}"/>
                </a:ext>
              </a:extLst>
            </p:cNvPr>
            <p:cNvCxnSpPr/>
            <p:nvPr/>
          </p:nvCxnSpPr>
          <p:spPr bwMode="auto">
            <a:xfrm flipV="1">
              <a:off x="5148064" y="5094726"/>
              <a:ext cx="144016" cy="720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DA9838-C8B4-48F3-8546-92897E79BA8F}"/>
                </a:ext>
              </a:extLst>
            </p:cNvPr>
            <p:cNvCxnSpPr/>
            <p:nvPr/>
          </p:nvCxnSpPr>
          <p:spPr bwMode="auto">
            <a:xfrm>
              <a:off x="5292080" y="5094726"/>
              <a:ext cx="88047" cy="184666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/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D502A2-D225-4358-ADBE-CB256727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947" y="4862509"/>
                <a:ext cx="63203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/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(Non-linear in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r>
                  <a:rPr lang="en-US" sz="2000" dirty="0"/>
                  <a:t>Linear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)</a:t>
                </a:r>
                <a:endParaRPr lang="en-SE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3B0A55-FA87-41BC-A397-4F85132EA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275" y="5857267"/>
                <a:ext cx="2014078" cy="707886"/>
              </a:xfrm>
              <a:prstGeom prst="rect">
                <a:avLst/>
              </a:prstGeom>
              <a:blipFill>
                <a:blip r:embed="rId7"/>
                <a:stretch>
                  <a:fillRect l="-3333" t="-4310" r="-2424" b="-155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/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dirty="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B981D-A389-40E7-A97A-623C5CF7C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315051"/>
                <a:ext cx="2343932" cy="1464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/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740A5A-A56B-40EF-9FF5-258B45E35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72" y="6530035"/>
                <a:ext cx="79194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9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07F-DCA7-450E-B0E6-680DF5AD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0F0D-805F-433D-B439-71B6FDA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7751E-9AFD-4946-9B13-BBB209D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BF61-7A3E-4F17-B436-89324400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49"/>
            <a:ext cx="8340466" cy="5390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CEE35-0AA3-421A-9D96-744724B0BB9B}"/>
              </a:ext>
            </a:extLst>
          </p:cNvPr>
          <p:cNvSpPr/>
          <p:nvPr/>
        </p:nvSpPr>
        <p:spPr bwMode="auto">
          <a:xfrm>
            <a:off x="539552" y="3861048"/>
            <a:ext cx="6048672" cy="11521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7299F-D7E2-4DFD-8787-765FC0A560A7}"/>
              </a:ext>
            </a:extLst>
          </p:cNvPr>
          <p:cNvSpPr txBox="1"/>
          <p:nvPr/>
        </p:nvSpPr>
        <p:spPr>
          <a:xfrm>
            <a:off x="6828115" y="256490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(Local Planning)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827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DD3E-EFF0-4551-AEDB-17A4E61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Update Equation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Circular motion around ICR (accurate):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Straight-line motion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(approximate):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𝑣𝑑𝑡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→0,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83FF3-9DB8-4D82-98DF-F6638A6C0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C3C7C-F5AD-4DB2-B3EE-0935FB3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18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9634-041C-437D-AEBB-B30578B2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29"/>
            <a:ext cx="8229600" cy="868362"/>
          </a:xfrm>
        </p:spPr>
        <p:txBody>
          <a:bodyPr/>
          <a:lstStyle/>
          <a:p>
            <a:r>
              <a:rPr lang="en-US" sz="2800" dirty="0"/>
              <a:t>Udacity: State Update based on Kinematic Bicycle Model</a:t>
            </a:r>
            <a:endParaRPr lang="en-SE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# apply noise</a:t>
                </a:r>
              </a:p>
              <a:p>
                <a:r>
                  <a:rPr lang="en-US" dirty="0"/>
                  <a:t>        steering2 = </a:t>
                </a:r>
                <a:r>
                  <a:rPr lang="en-US" dirty="0" err="1"/>
                  <a:t>random.gauss</a:t>
                </a:r>
                <a:r>
                  <a:rPr lang="en-US" dirty="0"/>
                  <a:t>(steering, </a:t>
                </a:r>
                <a:r>
                  <a:rPr lang="en-US" dirty="0" err="1"/>
                  <a:t>self.steering_noise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distance2 = </a:t>
                </a:r>
                <a:r>
                  <a:rPr lang="en-US" dirty="0" err="1"/>
                  <a:t>random.gauss</a:t>
                </a:r>
                <a:r>
                  <a:rPr lang="en-US" dirty="0"/>
                  <a:t>(distance, </a:t>
                </a:r>
                <a:r>
                  <a:rPr lang="en-US" dirty="0" err="1"/>
                  <a:t>self.distance_noise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# apply steering drift</a:t>
                </a:r>
              </a:p>
              <a:p>
                <a:r>
                  <a:rPr lang="en-US" dirty="0"/>
                  <a:t>        steering2 += </a:t>
                </a:r>
                <a:r>
                  <a:rPr lang="en-US" dirty="0" err="1"/>
                  <a:t>self.steering_drift</a:t>
                </a:r>
                <a:endParaRPr lang="en-US" dirty="0"/>
              </a:p>
              <a:p>
                <a:r>
                  <a:rPr lang="en-US" dirty="0"/>
                  <a:t># noise and drift are all set to 0, so steering2 is steering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distance2 is distance traveled per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# Execute motion</a:t>
                </a:r>
              </a:p>
              <a:p>
                <a:r>
                  <a:rPr lang="en-US" dirty="0"/>
                  <a:t>turn = </a:t>
                </a:r>
                <a:r>
                  <a:rPr lang="en-US" dirty="0" err="1"/>
                  <a:t>np.tan</a:t>
                </a:r>
                <a:r>
                  <a:rPr lang="en-US" dirty="0"/>
                  <a:t>(steering2) * distance2 / </a:t>
                </a:r>
                <a:r>
                  <a:rPr lang="en-US" dirty="0" err="1"/>
                  <a:t>self.length</a:t>
                </a:r>
                <a:r>
                  <a:rPr lang="en-US" dirty="0"/>
                  <a:t> 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dt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if abs(turn) &lt; tolerance: </a:t>
                </a:r>
                <a:r>
                  <a:rPr lang="en-US" dirty="0"/>
                  <a:t>(with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# approximate by straight line motion</a:t>
                </a:r>
              </a:p>
              <a:p>
                <a:r>
                  <a:rPr lang="en-US" dirty="0" err="1"/>
                  <a:t>self.x</a:t>
                </a:r>
                <a:r>
                  <a:rPr lang="en-US" dirty="0"/>
                  <a:t> += distance2 * </a:t>
                </a:r>
                <a:r>
                  <a:rPr lang="en-US" dirty="0" err="1"/>
                  <a:t>np.cos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self.y</a:t>
                </a:r>
                <a:r>
                  <a:rPr lang="en-US" dirty="0"/>
                  <a:t> += distance2 * </a:t>
                </a:r>
                <a:r>
                  <a:rPr lang="en-US" dirty="0" err="1"/>
                  <a:t>np.sin</a:t>
                </a:r>
                <a:r>
                  <a:rPr lang="en-US" dirty="0"/>
                  <a:t>(</a:t>
                </a:r>
                <a:r>
                  <a:rPr lang="en-US" dirty="0" err="1"/>
                  <a:t>self.orientation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self.orientation</a:t>
                </a:r>
                <a:r>
                  <a:rPr lang="en-US" dirty="0"/>
                  <a:t> = (</a:t>
                </a:r>
                <a:r>
                  <a:rPr lang="en-US" dirty="0" err="1"/>
                  <a:t>self.orientation</a:t>
                </a:r>
                <a:r>
                  <a:rPr lang="en-US" dirty="0"/>
                  <a:t> + turn) % (2.0 * </a:t>
                </a:r>
                <a:r>
                  <a:rPr lang="en-US" dirty="0" err="1"/>
                  <a:t>np.pi</a:t>
                </a:r>
                <a:r>
                  <a:rPr lang="en-US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)%(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)) 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D7FB0C-9817-44F9-92D2-8931EC0FB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319" y="1052736"/>
                <a:ext cx="4320480" cy="4717771"/>
              </a:xfrm>
              <a:blipFill>
                <a:blip r:embed="rId2"/>
                <a:stretch>
                  <a:fillRect l="-424" t="-1292" r="-8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B0884-D7A0-4280-B29E-06858D20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00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b="1" kern="0" dirty="0"/>
                  <a:t>else: </a:t>
                </a:r>
                <a:r>
                  <a:rPr lang="en-US" dirty="0"/>
                  <a:t>(with large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)</a:t>
                </a:r>
                <a:endParaRPr lang="en-US" b="1" kern="0" dirty="0"/>
              </a:p>
              <a:p>
                <a:r>
                  <a:rPr lang="en-US" kern="0" dirty="0"/>
                  <a:t># Circular motion around ICR</a:t>
                </a:r>
              </a:p>
              <a:p>
                <a:r>
                  <a:rPr lang="en-US" kern="0" dirty="0"/>
                  <a:t>radius = distance2 / turn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kern="0" dirty="0"/>
                  <a:t>; can also use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ICR’s coordinates (cx, cy)</a:t>
                </a:r>
              </a:p>
              <a:p>
                <a:r>
                  <a:rPr lang="en-US" kern="0" dirty="0"/>
                  <a:t>cx = </a:t>
                </a:r>
                <a:r>
                  <a:rPr lang="en-US" kern="0" dirty="0" err="1"/>
                  <a:t>self.x</a:t>
                </a:r>
                <a:r>
                  <a:rPr lang="en-US" kern="0" dirty="0"/>
                  <a:t> -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 </a:t>
                </a:r>
              </a:p>
              <a:p>
                <a:r>
                  <a:rPr lang="en-US" kern="0" dirty="0"/>
                  <a:t>cy = </a:t>
                </a:r>
                <a:r>
                  <a:rPr lang="en-US" kern="0" dirty="0" err="1"/>
                  <a:t>self.y</a:t>
                </a:r>
                <a:r>
                  <a:rPr lang="en-US" kern="0" dirty="0"/>
                  <a:t> +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ker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self.orientation</a:t>
                </a:r>
                <a:r>
                  <a:rPr lang="en-US" kern="0" dirty="0"/>
                  <a:t> = 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 + turn) % (2.0 * </a:t>
                </a:r>
                <a:r>
                  <a:rPr lang="en-US" kern="0" dirty="0" err="1"/>
                  <a:t>np.pi</a:t>
                </a:r>
                <a:r>
                  <a:rPr lang="en-US" kern="0" dirty="0"/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m:rPr>
                        <m:nor/>
                      </m:rPr>
                      <a:rPr lang="en-US" dirty="0"/>
                      <m:t>)%(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/>
                  <a:t># compute vehicle’s x, y coordinate after rotation around ICR</a:t>
                </a:r>
              </a:p>
              <a:p>
                <a:r>
                  <a:rPr lang="en-US" kern="0" dirty="0" err="1"/>
                  <a:t>self.x</a:t>
                </a:r>
                <a:r>
                  <a:rPr lang="en-US" kern="0" dirty="0"/>
                  <a:t> = cx + (</a:t>
                </a:r>
                <a:r>
                  <a:rPr lang="en-US" kern="0" dirty="0" err="1"/>
                  <a:t>np.sin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</a:p>
              <a:p>
                <a:r>
                  <a:rPr lang="en-US" kern="0" dirty="0" err="1"/>
                  <a:t>self.y</a:t>
                </a:r>
                <a:r>
                  <a:rPr lang="en-US" kern="0" dirty="0"/>
                  <a:t> = cy - (</a:t>
                </a:r>
                <a:r>
                  <a:rPr lang="en-US" kern="0" dirty="0" err="1"/>
                  <a:t>np.cos</a:t>
                </a:r>
                <a:r>
                  <a:rPr lang="en-US" kern="0" dirty="0"/>
                  <a:t>(</a:t>
                </a:r>
                <a:r>
                  <a:rPr lang="en-US" kern="0" dirty="0" err="1"/>
                  <a:t>self.orientation</a:t>
                </a:r>
                <a:r>
                  <a:rPr lang="en-US" kern="0" dirty="0"/>
                  <a:t>) * radius) (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𝑐𝑦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ker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ker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kern="0" dirty="0"/>
                  <a:t>)</a:t>
                </a:r>
                <a:endParaRPr lang="en-SE" kern="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C1C8DBC-1B5D-45BC-8D47-09CF96D9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9" y="1052736"/>
                <a:ext cx="4490397" cy="3604520"/>
              </a:xfrm>
              <a:prstGeom prst="rect">
                <a:avLst/>
              </a:prstGeom>
              <a:blipFill>
                <a:blip r:embed="rId3"/>
                <a:stretch>
                  <a:fillRect t="-101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7F3E599-C1C6-4FCD-AD0D-E6DD7950DC2D}"/>
              </a:ext>
            </a:extLst>
          </p:cNvPr>
          <p:cNvGrpSpPr/>
          <p:nvPr/>
        </p:nvGrpSpPr>
        <p:grpSpPr>
          <a:xfrm>
            <a:off x="4791606" y="4365646"/>
            <a:ext cx="4276194" cy="2408864"/>
            <a:chOff x="3779912" y="3938215"/>
            <a:chExt cx="5225088" cy="29093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5AF43-108F-4AD9-950C-6757DD2D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3418" y="4037746"/>
              <a:ext cx="4421582" cy="2612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/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5A2BBC-50B5-4248-A140-9ACB5888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59" y="6465317"/>
                  <a:ext cx="812679" cy="382250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889216-84D8-49F6-AF4B-B9B19FB2D6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5426" y="4290413"/>
              <a:ext cx="0" cy="217490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E8A6FA-481E-4A4D-A068-2323861CDE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44876" y="6450783"/>
              <a:ext cx="576064" cy="814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/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D0A7B88-F7FD-4781-B256-94614DB53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4548346"/>
                  <a:ext cx="423023" cy="3822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/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0931B8-BB27-4798-9CDA-14E44724C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217" y="6149698"/>
                  <a:ext cx="1095223" cy="3822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/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776E40-63CC-44D6-9BC2-D067711D4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8179" y="5252713"/>
                  <a:ext cx="955863" cy="3822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/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0324C3-4316-43C6-80F6-A307AE6C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3938215"/>
                  <a:ext cx="1019731" cy="382250"/>
                </a:xfrm>
                <a:prstGeom prst="rect">
                  <a:avLst/>
                </a:prstGeom>
                <a:blipFill>
                  <a:blip r:embed="rId9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/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(modulo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) keeps angles to be within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; It can be omitted </a:t>
                </a:r>
                <a:r>
                  <a:rPr lang="en-US" sz="1400"/>
                  <a:t>since it does </a:t>
                </a:r>
                <a:r>
                  <a:rPr lang="en-US" sz="1400" dirty="0"/>
                  <a:t>not affect results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sin</m:t>
                    </m:r>
                  </m:oMath>
                </a14:m>
                <a:r>
                  <a:rPr lang="en-US" sz="1400" dirty="0"/>
                  <a:t> functions (assuming no numeric overflow).</a:t>
                </a:r>
                <a:endParaRPr lang="en-SE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1E1DF-6854-42E6-9DA8-B2B5C3B5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" y="5820403"/>
                <a:ext cx="4861762" cy="738664"/>
              </a:xfrm>
              <a:prstGeom prst="rect">
                <a:avLst/>
              </a:prstGeom>
              <a:blipFill>
                <a:blip r:embed="rId10"/>
                <a:stretch>
                  <a:fillRect l="-250" t="-813" b="-6504"/>
                </a:stretch>
              </a:blipFill>
              <a:ln w="9525"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0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F5A-2641-4E1F-A42D-62D70950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vs. Circular Motion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300" dirty="0"/>
                  <a:t>Straight line motion (with </a:t>
                </a:r>
                <a:r>
                  <a:rPr lang="en-US" dirty="0"/>
                  <a:t>steering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is a special case of circular motion with radius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33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→0⇒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func>
                          <m:func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900" dirty="0"/>
                  <a:t> (small steering angle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900" dirty="0"/>
                  <a:t> leads to slow angular velocity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900" dirty="0"/>
                  <a:t>.)</a:t>
                </a:r>
              </a:p>
              <a:p>
                <a:pPr lvl="1"/>
                <a:r>
                  <a:rPr lang="en-US" sz="3200" dirty="0"/>
                  <a:t>We use this special case to improve computational efficiency for small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3200" dirty="0"/>
                  <a:t>, and avoid division by 0. </a:t>
                </a: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𝑣𝑑𝑡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>
                        <a:latin typeface="Cambria Math" panose="02040503050406030204" pitchFamily="18" charset="0"/>
                      </a:rPr>
                      <m:t>)−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 i="1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30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, for small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33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r>
                  <a:rPr lang="en-US" dirty="0"/>
                  <a:t>Four special cases </a:t>
                </a:r>
                <a:r>
                  <a:rPr lang="en-US" altLang="zh-CN" dirty="0"/>
                  <a:t>of </a:t>
                </a:r>
                <a:r>
                  <a:rPr lang="en-US" dirty="0"/>
                  <a:t>straight line motion: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=0⇒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(east)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300" dirty="0"/>
                  <a:t> (west)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(north)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300" i="1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300" i="1">
                        <a:latin typeface="Cambria Math" panose="02040503050406030204" pitchFamily="18" charset="0"/>
                      </a:rPr>
                      <m:t>𝑣𝑑𝑡</m:t>
                    </m:r>
                  </m:oMath>
                </a14:m>
                <a:r>
                  <a:rPr lang="en-US" sz="3300" dirty="0"/>
                  <a:t> (south)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EEF84-54E4-4443-8987-22933AECF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479110"/>
              </a:xfrm>
              <a:blipFill>
                <a:blip r:embed="rId2"/>
                <a:stretch>
                  <a:fillRect l="-519" t="-16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862E6-E168-4921-8A03-DE173232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39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13D3-9DC6-4260-B33A-A35191BB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15"/>
            <a:ext cx="8229600" cy="868362"/>
          </a:xfrm>
        </p:spPr>
        <p:txBody>
          <a:bodyPr/>
          <a:lstStyle/>
          <a:p>
            <a:r>
              <a:rPr lang="en-US" dirty="0"/>
              <a:t>run()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8E8B-85F2-4068-9E90-7C9D19E5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A2D5-E30A-49DD-86BF-00AF21C8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05717"/>
            <a:ext cx="5472209" cy="3868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Implements the PID controller for  with PID gains</a:t>
                </a:r>
              </a:p>
              <a:p>
                <a:pPr lvl="1"/>
                <a:r>
                  <a:rPr lang="en-US" kern="0" dirty="0"/>
                  <a:t>params[0]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; params[1]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kern="0" dirty="0"/>
                  <a:t>; params[2]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kern="0" dirty="0"/>
                  <a:t>. (Minus signs can be removed without affecting correctness.)</a:t>
                </a:r>
              </a:p>
              <a:p>
                <a:pPr lvl="1"/>
                <a:r>
                  <a:rPr lang="en-US" kern="0" dirty="0"/>
                  <a:t>Returns actual trajectory as arrays of </a:t>
                </a:r>
                <a:r>
                  <a:rPr lang="en-US" kern="0" dirty="0" err="1"/>
                  <a:t>x_trajectory</a:t>
                </a:r>
                <a:r>
                  <a:rPr lang="en-US" kern="0" dirty="0"/>
                  <a:t>[], </a:t>
                </a:r>
                <a:r>
                  <a:rPr lang="en-US" kern="0" dirty="0" err="1"/>
                  <a:t>y_trajectory</a:t>
                </a:r>
                <a:r>
                  <a:rPr lang="en-US" kern="0" dirty="0"/>
                  <a:t>[]; and average error, defined as sum of squared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.</a:t>
                </a:r>
              </a:p>
              <a:p>
                <a:r>
                  <a:rPr lang="en-US" kern="0" dirty="0"/>
                  <a:t>For clockwise travel direction: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&gt;0, car is outside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decrease (turn right according to the </a:t>
                </a:r>
                <a:r>
                  <a:rPr lang="en-US" dirty="0"/>
                  <a:t>counter-clockwise convention)</a:t>
                </a:r>
                <a:r>
                  <a:rPr lang="en-US" kern="0" dirty="0"/>
                  <a:t>.</a:t>
                </a:r>
              </a:p>
              <a:p>
                <a:pPr lvl="1"/>
                <a:r>
                  <a:rPr lang="en-US" kern="0" dirty="0"/>
                  <a:t>If </a:t>
                </a:r>
                <a:r>
                  <a:rPr lang="en-US" kern="0" dirty="0" err="1"/>
                  <a:t>cte</a:t>
                </a:r>
                <a:r>
                  <a:rPr lang="en-US" kern="0" dirty="0"/>
                  <a:t>&lt;0, car is inside of track region; steering angle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kern="0" dirty="0"/>
                  <a:t> should increase (turn left). </a:t>
                </a:r>
              </a:p>
              <a:p>
                <a:pPr lvl="1"/>
                <a:r>
                  <a:rPr lang="en-US" kern="0" dirty="0"/>
                  <a:t>Based on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kern="0" dirty="0"/>
                  <a:t> should be positive (this can be a sanity check for your final solution).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B6C7AD-0CFD-47AC-B879-B5AF409E5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03756"/>
                <a:ext cx="9073008" cy="2049180"/>
              </a:xfrm>
              <a:prstGeom prst="rect">
                <a:avLst/>
              </a:prstGeom>
              <a:blipFill>
                <a:blip r:embed="rId3"/>
                <a:stretch>
                  <a:fillRect l="-201" t="-267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9AD97-CB40-4D6F-ACEB-E887E61122E8}"/>
              </a:ext>
            </a:extLst>
          </p:cNvPr>
          <p:cNvCxnSpPr>
            <a:cxnSpLocks/>
          </p:cNvCxnSpPr>
          <p:nvPr/>
        </p:nvCxnSpPr>
        <p:spPr bwMode="auto">
          <a:xfrm>
            <a:off x="2540124" y="5545439"/>
            <a:ext cx="4839789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AB2FD-416B-447F-9B98-ABD9310DE834}"/>
              </a:ext>
            </a:extLst>
          </p:cNvPr>
          <p:cNvCxnSpPr>
            <a:cxnSpLocks/>
          </p:cNvCxnSpPr>
          <p:nvPr/>
        </p:nvCxnSpPr>
        <p:spPr bwMode="auto">
          <a:xfrm>
            <a:off x="2483768" y="4712514"/>
            <a:ext cx="936104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4A56-E8A3-4773-B3CA-A36391FE76EB}"/>
              </a:ext>
            </a:extLst>
          </p:cNvPr>
          <p:cNvSpPr/>
          <p:nvPr/>
        </p:nvSpPr>
        <p:spPr>
          <a:xfrm>
            <a:off x="3666303" y="4484686"/>
            <a:ext cx="504056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This is for straight line track; need to call </a:t>
            </a:r>
            <a:r>
              <a:rPr lang="en-US" sz="1200" dirty="0" err="1"/>
              <a:t>myrobot.cte</a:t>
            </a:r>
            <a:r>
              <a:rPr lang="en-US" sz="1200" dirty="0"/>
              <a:t>() for circular track.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353EC-696C-4CFF-8E52-D4CA5A0256F4}"/>
              </a:ext>
            </a:extLst>
          </p:cNvPr>
          <p:cNvSpPr/>
          <p:nvPr/>
        </p:nvSpPr>
        <p:spPr>
          <a:xfrm>
            <a:off x="7400265" y="5368860"/>
            <a:ext cx="122413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PID control law</a:t>
            </a:r>
          </a:p>
        </p:txBody>
      </p:sp>
    </p:spTree>
    <p:extLst>
      <p:ext uri="{BB962C8B-B14F-4D97-AF65-F5344CB8AC3E}">
        <p14:creationId xmlns:p14="http://schemas.microsoft.com/office/powerpoint/2010/main" val="232810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BD5FA-CE85-4F73-B607-250B5B3B7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797" b="-2028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Python code assumes controller time step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constant.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’s range is unconstrained (steering wheel can be turned to arbitrary angle).</a:t>
                </a:r>
              </a:p>
              <a:p>
                <a:r>
                  <a:rPr lang="en-US" dirty="0"/>
                  <a:t>For general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</a:t>
                </a:r>
                <a:r>
                  <a:rPr lang="en-US" dirty="0"/>
                  <a:t>e following needs to be modified: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Call </a:t>
                </a:r>
                <a:r>
                  <a:rPr lang="en-US" dirty="0" err="1"/>
                  <a:t>myrobot.move</a:t>
                </a:r>
                <a:r>
                  <a:rPr lang="en-US" dirty="0"/>
                  <a:t>(steer, speed*dt), to match its definition move(self, steering, distance,…)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the PID control law: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Differential of error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𝑝𝑟𝑒𝑣𝑐𝑡𝑒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Integral of error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𝑐𝑡𝑒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74102-D390-4AA9-8EC6-8B9AA3E70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86610"/>
              </a:xfrm>
              <a:blipFill>
                <a:blip r:embed="rId3"/>
                <a:stretch>
                  <a:fillRect l="-1481" t="-14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4B62-B5F0-45F7-A47B-D41B860B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14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BDC8-1B5D-4FDC-A7F0-24414494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933823" cy="868362"/>
          </a:xfrm>
        </p:spPr>
        <p:txBody>
          <a:bodyPr/>
          <a:lstStyle/>
          <a:p>
            <a:r>
              <a:rPr lang="en-US" dirty="0"/>
              <a:t>twiddle()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211E7-16AF-4A56-AA7F-3CAAE47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16024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67EC-C33F-415D-9BBA-CFF69951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90155-917B-4515-9F2A-27E50A45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6" y="37157"/>
            <a:ext cx="4933823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/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Adjust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and run(). If error decreases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we </a:t>
                </a:r>
                <a:r>
                  <a:rPr lang="en-US" sz="1400" dirty="0"/>
                  <a:t>adjusted 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in the right direction, keep the origina</a:t>
                </a:r>
                <a:r>
                  <a:rPr lang="en-US" sz="1400" dirty="0"/>
                  <a:t>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DE6111-6C39-4CC9-861B-728D12B98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2987588"/>
                <a:ext cx="4057777" cy="981472"/>
              </a:xfrm>
              <a:prstGeom prst="rect">
                <a:avLst/>
              </a:prstGeom>
              <a:blipFill>
                <a:blip r:embed="rId3"/>
                <a:stretch>
                  <a:fillRect l="-300" t="-613" b="-245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/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If error increases, we adjusted in the wrong direction, adjust in the opposite direction to</a:t>
                </a:r>
                <a:r>
                  <a:rPr kumimoji="0" lang="en-US" sz="1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2∗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𝑑𝑝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Run again.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442AF9-2B48-4B65-9410-3016F516D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066408"/>
                <a:ext cx="4052278" cy="720080"/>
              </a:xfrm>
              <a:prstGeom prst="rect">
                <a:avLst/>
              </a:prstGeom>
              <a:blipFill>
                <a:blip r:embed="rId4"/>
                <a:stretch>
                  <a:fillRect l="-30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/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decreases, we adjusted in the right direction, keep the original adjustment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, and increase step size to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293A47-3F53-4A56-8514-078198B3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883836"/>
                <a:ext cx="4057777" cy="720080"/>
              </a:xfrm>
              <a:prstGeom prst="rect">
                <a:avLst/>
              </a:prstGeom>
              <a:blipFill>
                <a:blip r:embed="rId5"/>
                <a:stretch>
                  <a:fillRect l="-150" t="-833" b="-1000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/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If error increases, we adjusted in the wrong direction, reduce step size to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.9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. We do not reverse direction here to avoid oscillation around current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with no progress.</a:t>
                </a:r>
                <a:endParaRPr lang="en-SE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DFA4B2-1C04-49B2-BC03-3BE684B46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01" y="5701264"/>
                <a:ext cx="4057777" cy="882097"/>
              </a:xfrm>
              <a:prstGeom prst="rect">
                <a:avLst/>
              </a:prstGeom>
              <a:blipFill>
                <a:blip r:embed="rId6"/>
                <a:stretch>
                  <a:fillRect l="-300" t="-680" b="-136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836440-2872-4E1F-A011-E9D0871FD61E}"/>
              </a:ext>
            </a:extLst>
          </p:cNvPr>
          <p:cNvSpPr/>
          <p:nvPr/>
        </p:nvSpPr>
        <p:spPr bwMode="auto">
          <a:xfrm>
            <a:off x="4182264" y="593816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2643E2E-C926-4042-8F18-BBF20B322359}"/>
              </a:ext>
            </a:extLst>
          </p:cNvPr>
          <p:cNvSpPr/>
          <p:nvPr/>
        </p:nvSpPr>
        <p:spPr bwMode="auto">
          <a:xfrm>
            <a:off x="4164238" y="5229200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5350AB-13EB-4426-B579-6DA84A334F6E}"/>
              </a:ext>
            </a:extLst>
          </p:cNvPr>
          <p:cNvSpPr/>
          <p:nvPr/>
        </p:nvSpPr>
        <p:spPr bwMode="auto">
          <a:xfrm>
            <a:off x="4171266" y="4221088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C29019-4ED2-4C10-AD1E-0718FCD53D72}"/>
              </a:ext>
            </a:extLst>
          </p:cNvPr>
          <p:cNvSpPr/>
          <p:nvPr/>
        </p:nvSpPr>
        <p:spPr bwMode="auto">
          <a:xfrm>
            <a:off x="4182265" y="3645024"/>
            <a:ext cx="854929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/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dirty="0"/>
                  <a:t>A</a:t>
                </a: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djust each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in turn.</a:t>
                </a:r>
                <a:endParaRPr kumimoji="0" lang="en-S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FA00E5-F6CE-45B7-82EB-FDD9BE7A6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61" y="2204864"/>
                <a:ext cx="4057777" cy="329388"/>
              </a:xfrm>
              <a:prstGeom prst="rect">
                <a:avLst/>
              </a:prstGeom>
              <a:blipFill>
                <a:blip r:embed="rId7"/>
                <a:stretch>
                  <a:fillRect l="-299" t="-1786" b="-892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8F04DF60-E569-4E47-99FE-61ECAB0F8D68}"/>
              </a:ext>
            </a:extLst>
          </p:cNvPr>
          <p:cNvSpPr/>
          <p:nvPr/>
        </p:nvSpPr>
        <p:spPr bwMode="auto">
          <a:xfrm>
            <a:off x="4212527" y="2295620"/>
            <a:ext cx="503490" cy="21602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7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7AF-7A50-4714-99FA-BB2C885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868362"/>
          </a:xfrm>
        </p:spPr>
        <p:txBody>
          <a:bodyPr/>
          <a:lstStyle/>
          <a:p>
            <a:r>
              <a:rPr lang="en-US" dirty="0"/>
              <a:t>twiddle() </a:t>
            </a:r>
            <a:r>
              <a:rPr lang="en-US" altLang="zh-CN" dirty="0"/>
              <a:t>vs. Pole Placement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“Gradient descent” approach to tuning PID controller (model-free), by adjusting each PID gain parameter systematically, gradually decreasing or increasing step of adjustment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(the gradient) until convergence to minimum </a:t>
                </a:r>
                <a:r>
                  <a:rPr lang="en-US" dirty="0" err="1"/>
                  <a:t>best_err</a:t>
                </a:r>
                <a:r>
                  <a:rPr lang="en-US" dirty="0"/>
                  <a:t>.</a:t>
                </a:r>
              </a:p>
              <a:p>
                <a:r>
                  <a:rPr lang="en-US" altLang="zh-CN" dirty="0"/>
                  <a:t>P</a:t>
                </a:r>
                <a:r>
                  <a:rPr lang="en-US" dirty="0"/>
                  <a:t>ole placement for PID controller design is model-based, but requires a linear model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simplifying assumptions: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2"/>
                <a:r>
                  <a:rPr lang="en-US" dirty="0"/>
                  <a:t>Simplified kinematic model: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as control input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</a:t>
                </a:r>
                <a:endParaRPr lang="en-SE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D9E7C-6DFE-45FD-9B2D-9BD533C00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295399"/>
                <a:ext cx="8496944" cy="5479111"/>
              </a:xfrm>
              <a:blipFill>
                <a:blip r:embed="rId2"/>
                <a:stretch>
                  <a:fillRect l="-1220" t="-1669" r="-2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CE13-3C0C-4D04-866A-C869F67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180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F-E4AE-4702-982F-61155B73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</a:t>
            </a:r>
            <a:r>
              <a:rPr lang="en-US"/>
              <a:t>P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𝑑𝑝𝑎𝑟𝑎𝑚𝑠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turns it into a P controller,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initialized to 0 and never changed.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adjusted in twiddle()</a:t>
                </a:r>
              </a:p>
              <a:p>
                <a:r>
                  <a:rPr lang="en-US" dirty="0"/>
                  <a:t>twiddle() is a local optimization algorithm, so perf is dependent on parameter initialization. Here are initialized to 0 for simplicity.</a:t>
                </a:r>
              </a:p>
              <a:p>
                <a:pPr lvl="1"/>
                <a:r>
                  <a:rPr lang="en-US" dirty="0"/>
                  <a:t>https://classroom.udacity.com/courses/cs373/lessons/48743150/concepts/f9fe06f9-9b1c-40b1-b9ad-312ca92be287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C7255-3BAE-40F1-8D54-6767E56A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5"/>
                <a:ext cx="8229600" cy="2592289"/>
              </a:xfrm>
              <a:blipFill>
                <a:blip r:embed="rId2"/>
                <a:stretch>
                  <a:fillRect l="-815" t="-4000" r="-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5B478-DC7A-47CB-AC9B-18728E5D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925F-1FD1-4AB7-AEA0-2660B9D3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42" y="3436441"/>
            <a:ext cx="5729315" cy="33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806-30A4-4DFA-BD23-54357D90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Feedback Control Problem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07D09-9221-449F-8FBD-67FDB568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system and a reference signal, find a control law  such that the closed loop system is stable and follows the reference signal.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D1ECE-E9B0-41F7-87CB-DDF95537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BD37-0022-4F7E-8D59-346A9C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" y="3717032"/>
            <a:ext cx="9144000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F9D-7B4D-49B3-AAD2-F4D367EA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Tracking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4D0C1-3764-40B2-AB91-011DCB7AE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97A65-885C-4B65-8995-0EA53439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A5CB8-0B75-42C1-BA32-3A411A95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85634"/>
            <a:ext cx="8229600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44EF0C-AEAC-4BBB-8B22-4C3E2C36C76C}"/>
              </a:ext>
            </a:extLst>
          </p:cNvPr>
          <p:cNvSpPr/>
          <p:nvPr/>
        </p:nvSpPr>
        <p:spPr>
          <a:xfrm>
            <a:off x="3280621" y="6608857"/>
            <a:ext cx="2582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https://en.wikipedia.org/wiki/PID_controller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65687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Faster response</a:t>
                </a:r>
              </a:p>
              <a:p>
                <a:pPr lvl="1"/>
                <a:r>
                  <a:rPr lang="en-US" dirty="0"/>
                  <a:t>Bigger overshoot, oscillations</a:t>
                </a:r>
              </a:p>
              <a:p>
                <a:pPr lvl="2"/>
                <a:r>
                  <a:rPr lang="en-US" dirty="0"/>
                  <a:t>System may become unstable</a:t>
                </a:r>
                <a:endParaRPr lang="en-SE" dirty="0"/>
              </a:p>
              <a:p>
                <a:pPr lvl="1"/>
                <a:r>
                  <a:rPr lang="en-US" dirty="0"/>
                  <a:t>Smaller but non-zero steady state error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F1F899-034D-42AC-BA26-EF153FB9B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295400"/>
                <a:ext cx="4211961" cy="5105400"/>
              </a:xfrm>
              <a:blipFill>
                <a:blip r:embed="rId2"/>
                <a:stretch>
                  <a:fillRect l="-3333" t="-1673" r="-34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7398-2D91-46D6-996A-8A463B1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37729-FC84-4333-B92B-83A2D233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95" y="215128"/>
            <a:ext cx="4849405" cy="3732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EB8B4-FBEE-4FA6-B3C3-1F504A0F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62" y="4051205"/>
            <a:ext cx="4577482" cy="2375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</p:spPr>
            <p:txBody>
              <a:bodyPr/>
              <a:lstStyle/>
              <a:p>
                <a:r>
                  <a:rPr lang="en-US" sz="3200" dirty="0"/>
                  <a:t>Proportional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SE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05885C-084F-4273-8CAD-3CB483CE6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4638"/>
                <a:ext cx="4211960" cy="868362"/>
              </a:xfrm>
              <a:blipFill>
                <a:blip r:embed="rId5"/>
                <a:stretch>
                  <a:fillRect l="-1158" b="-34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97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2BF20-3233-4515-9847-AABDD2D6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48473-89FA-4FC1-970E-7519D221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3" y="351670"/>
            <a:ext cx="4593938" cy="36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561FC-8067-4493-AAE8-FD1E411BA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53" y="4009319"/>
            <a:ext cx="4588547" cy="2552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r>
                  <a:rPr lang="en-US" kern="0" dirty="0"/>
                  <a:t>Integral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D3CD38BE-70F3-4416-82D4-54B8D4F14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8519" y="188640"/>
                <a:ext cx="4587772" cy="868362"/>
              </a:xfrm>
              <a:prstGeom prst="rect">
                <a:avLst/>
              </a:prstGeom>
              <a:blipFill>
                <a:blip r:embed="rId5"/>
                <a:stretch>
                  <a:fillRect t="-2817" b="-211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into account history of tracking error, and eliminates steady state error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Increases overshoot</a:t>
                </a:r>
              </a:p>
              <a:p>
                <a:pPr lvl="1"/>
                <a:r>
                  <a:rPr lang="en-US" dirty="0"/>
                  <a:t>More robust to disturbances</a:t>
                </a:r>
                <a:endParaRPr lang="en-SE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FED670-93F2-4054-97C0-B5388E150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6"/>
                <a:stretch>
                  <a:fillRect l="-3190" t="-1553" r="-22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35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</p:spPr>
            <p:txBody>
              <a:bodyPr/>
              <a:lstStyle/>
              <a:p>
                <a:r>
                  <a:rPr lang="en-US" sz="3600" dirty="0"/>
                  <a:t>Derivative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SE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255CB3-72CF-4C98-A5F9-4227614E2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08519" y="188640"/>
                <a:ext cx="4248471" cy="868362"/>
              </a:xfrm>
              <a:blipFill>
                <a:blip r:embed="rId3"/>
                <a:stretch>
                  <a:fillRect l="-2152" b="-140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</p:spPr>
            <p:txBody>
              <a:bodyPr/>
              <a:lstStyle/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causes:</a:t>
                </a:r>
              </a:p>
              <a:p>
                <a:pPr lvl="1"/>
                <a:r>
                  <a:rPr lang="en-US" dirty="0"/>
                  <a:t>Reduced overshoot</a:t>
                </a:r>
              </a:p>
              <a:p>
                <a:pPr lvl="1"/>
                <a:r>
                  <a:rPr lang="en-US" dirty="0"/>
                  <a:t>Faster response </a:t>
                </a:r>
              </a:p>
              <a:p>
                <a:pPr lvl="1"/>
                <a:r>
                  <a:rPr lang="en-US" dirty="0"/>
                  <a:t>Little effect on steady state</a:t>
                </a:r>
              </a:p>
              <a:p>
                <a:pPr lvl="1"/>
                <a:r>
                  <a:rPr lang="en-US" dirty="0"/>
                  <a:t>More sensitive to measurement nose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C1008-E136-4EEB-A8C4-5ECB75998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95400"/>
                <a:ext cx="4390593" cy="5105400"/>
              </a:xfrm>
              <a:blipFill>
                <a:blip r:embed="rId4"/>
                <a:stretch>
                  <a:fillRect l="-3190" t="-1553" r="-27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EC1C-6A8A-4036-BAEE-DEF83409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DE97B-2E3E-4A7F-9C38-F97DFD8D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253" y="4068798"/>
            <a:ext cx="4588547" cy="251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7A562-5755-4C16-96CD-B303AAA55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57" y="201063"/>
            <a:ext cx="4901917" cy="38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0998-CB61-4B7E-82D1-87C6F509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Effects of PID Gains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28CEE46-F639-4BE9-9093-6692BECBD33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2030563"/>
                  </p:ext>
                </p:extLst>
              </p:nvPr>
            </p:nvGraphicFramePr>
            <p:xfrm>
              <a:off x="452689" y="1793239"/>
              <a:ext cx="8229600" cy="1707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27433286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431553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25537572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77110835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48584265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Closed-Loop Response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Rise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Overshoot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Settling Time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Steady State Error</a:t>
                          </a:r>
                          <a:endParaRPr lang="en-SE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2676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153125" r="-40185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286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265574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Eliminate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543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>
                        <a:blipFill>
                          <a:blip r:embed="rId2"/>
                          <a:stretch>
                            <a:fillRect l="-370" t="-365574" r="-40185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</a:t>
                          </a:r>
                          <a:endParaRPr lang="en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Small change</a:t>
                          </a:r>
                          <a:endParaRPr lang="en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4908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C1D5-2BCE-4954-BFE2-5D1FDBD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6704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11  Multi-core.pptx" id="{2FA8B54D-E8C4-4E89-91A3-F7D40B8BEA32}" vid="{1B1687CF-209A-405E-B0AC-2C129ECCB58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FA4B64-C96F-467C-8285-6AC46DCEFA0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21e1496-d443-4306-ad63-a100e0046a13"/>
  </ds:schemaRefs>
</ds:datastoreItem>
</file>

<file path=customXml/itemProps2.xml><?xml version="1.0" encoding="utf-8"?>
<ds:datastoreItem xmlns:ds="http://schemas.openxmlformats.org/officeDocument/2006/customXml" ds:itemID="{125B7194-A3AF-4249-ACB5-9671D72B66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4F1CD1-F2FC-4FFA-AE7A-1E5DB3F49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_Template New</Template>
  <TotalTime>3402</TotalTime>
  <Words>3633</Words>
  <Application>Microsoft Office PowerPoint</Application>
  <PresentationFormat>On-screen Show (4:3)</PresentationFormat>
  <Paragraphs>374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Default Design</vt:lpstr>
      <vt:lpstr>L6 Control</vt:lpstr>
      <vt:lpstr>Controller Design</vt:lpstr>
      <vt:lpstr>Vehicle Control Architecture</vt:lpstr>
      <vt:lpstr>The Feedback Control Problem</vt:lpstr>
      <vt:lpstr>PID Control</vt:lpstr>
      <vt:lpstr>Proportional Term K_p</vt:lpstr>
      <vt:lpstr>PowerPoint Presentation</vt:lpstr>
      <vt:lpstr>Derivative Term K_d</vt:lpstr>
      <vt:lpstr>Summary of Effects of PID Gains</vt:lpstr>
      <vt:lpstr>Example: Vehicle Lateral Control </vt:lpstr>
      <vt:lpstr>System and Controller Modeling</vt:lpstr>
      <vt:lpstr>System and Controller Modeling</vt:lpstr>
      <vt:lpstr>Control Design with Pole Placement (not covered in this course)</vt:lpstr>
      <vt:lpstr>Control Design cont’d</vt:lpstr>
      <vt:lpstr>Simplifying Assumptions We Made</vt:lpstr>
      <vt:lpstr>MPC (Model-Predictive Control)</vt:lpstr>
      <vt:lpstr>MPC Illustration</vt:lpstr>
      <vt:lpstr>MPC Illustration Con’t</vt:lpstr>
      <vt:lpstr>MPC Illustration Con’t</vt:lpstr>
      <vt:lpstr>MPC Formulations</vt:lpstr>
      <vt:lpstr>MPC Pros and Cons</vt:lpstr>
      <vt:lpstr>MPC Example: Vehicle Lateral Control</vt:lpstr>
      <vt:lpstr>MPC Example Performance</vt:lpstr>
      <vt:lpstr>MPC Quiz</vt:lpstr>
      <vt:lpstr>Kinematics vs. Dynamics</vt:lpstr>
      <vt:lpstr>Kinematic vs. Dynamic Control</vt:lpstr>
      <vt:lpstr>PID Control Lab Setup</vt:lpstr>
      <vt:lpstr>Udacity: Racetrack Control</vt:lpstr>
      <vt:lpstr>Kinematic Bicycle Model</vt:lpstr>
      <vt:lpstr>State Update Equation</vt:lpstr>
      <vt:lpstr>Udacity: State Update based on Kinematic Bicycle Model</vt:lpstr>
      <vt:lpstr>Straight Line vs. Circular Motion</vt:lpstr>
      <vt:lpstr>run()</vt:lpstr>
      <vt:lpstr>For General dt</vt:lpstr>
      <vt:lpstr>twiddle()</vt:lpstr>
      <vt:lpstr>twiddle() vs. Pole Placement</vt:lpstr>
      <vt:lpstr>Changing to P Control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  Multi-core</dc:title>
  <dc:creator>Zonghua Gu</dc:creator>
  <cp:lastModifiedBy>Zonghua Gu</cp:lastModifiedBy>
  <cp:revision>160</cp:revision>
  <dcterms:created xsi:type="dcterms:W3CDTF">2020-03-03T09:50:33Z</dcterms:created>
  <dcterms:modified xsi:type="dcterms:W3CDTF">2021-05-15T15:40:12Z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